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AE30-C008-44DA-BC17-875617657EC9}" type="datetimeFigureOut">
              <a:rPr lang="ru-RU" smtClean="0"/>
              <a:t>03.05.2025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71B2-D6BB-4146-AF98-C47332CFB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6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AE30-C008-44DA-BC17-875617657EC9}" type="datetimeFigureOut">
              <a:rPr lang="ru-RU" smtClean="0"/>
              <a:t>03.05.2025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71B2-D6BB-4146-AF98-C47332CFB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278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AE30-C008-44DA-BC17-875617657EC9}" type="datetimeFigureOut">
              <a:rPr lang="ru-RU" smtClean="0"/>
              <a:t>03.05.2025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71B2-D6BB-4146-AF98-C47332CFB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964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AE30-C008-44DA-BC17-875617657EC9}" type="datetimeFigureOut">
              <a:rPr lang="ru-RU" smtClean="0"/>
              <a:t>03.05.2025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71B2-D6BB-4146-AF98-C47332CFB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62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AE30-C008-44DA-BC17-875617657EC9}" type="datetimeFigureOut">
              <a:rPr lang="ru-RU" smtClean="0"/>
              <a:t>03.05.2025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71B2-D6BB-4146-AF98-C47332CFB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192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AE30-C008-44DA-BC17-875617657EC9}" type="datetimeFigureOut">
              <a:rPr lang="ru-RU" smtClean="0"/>
              <a:t>03.05.2025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71B2-D6BB-4146-AF98-C47332CFB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229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AE30-C008-44DA-BC17-875617657EC9}" type="datetimeFigureOut">
              <a:rPr lang="ru-RU" smtClean="0"/>
              <a:t>03.05.2025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71B2-D6BB-4146-AF98-C47332CFB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933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AE30-C008-44DA-BC17-875617657EC9}" type="datetimeFigureOut">
              <a:rPr lang="ru-RU" smtClean="0"/>
              <a:t>03.05.2025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71B2-D6BB-4146-AF98-C47332CFB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400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AE30-C008-44DA-BC17-875617657EC9}" type="datetimeFigureOut">
              <a:rPr lang="ru-RU" smtClean="0"/>
              <a:t>03.05.2025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71B2-D6BB-4146-AF98-C47332CFB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140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AE30-C008-44DA-BC17-875617657EC9}" type="datetimeFigureOut">
              <a:rPr lang="ru-RU" smtClean="0"/>
              <a:t>03.05.2025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71B2-D6BB-4146-AF98-C47332CFB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739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AE30-C008-44DA-BC17-875617657EC9}" type="datetimeFigureOut">
              <a:rPr lang="ru-RU" smtClean="0"/>
              <a:t>03.05.2025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71B2-D6BB-4146-AF98-C47332CFB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008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7AE30-C008-44DA-BC17-875617657EC9}" type="datetimeFigureOut">
              <a:rPr lang="ru-RU" smtClean="0"/>
              <a:t>03.05.2025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371B2-D6BB-4146-AF98-C47332CFB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097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vsevreg.ru/upload/iblock/670/gxito5qvyen5twx1en9oyeky0stbukqx/515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7810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76599"/>
            <a:ext cx="12192000" cy="19271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6416" y="5919123"/>
            <a:ext cx="1199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ln w="0"/>
                <a:solidFill>
                  <a:srgbClr val="00B050"/>
                </a:solidFill>
              </a:rPr>
              <a:t>В поисковой строке своего профиля </a:t>
            </a:r>
            <a:r>
              <a:rPr lang="ru-RU" b="1" u="sng" dirty="0" err="1">
                <a:ln w="0"/>
                <a:solidFill>
                  <a:srgbClr val="00B050"/>
                </a:solidFill>
              </a:rPr>
              <a:t>Госуслуг</a:t>
            </a:r>
            <a:r>
              <a:rPr lang="ru-RU" b="1" u="sng" dirty="0">
                <a:ln w="0"/>
                <a:solidFill>
                  <a:srgbClr val="00B050"/>
                </a:solidFill>
              </a:rPr>
              <a:t> введите: «отдых и оздоровление детей». И нажмите ОТПРАВИТЬ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0" y="3937518"/>
            <a:ext cx="12192000" cy="93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730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552975"/>
          </a:xfrm>
        </p:spPr>
      </p:pic>
      <p:sp>
        <p:nvSpPr>
          <p:cNvPr id="5" name="TextBox 4"/>
          <p:cNvSpPr txBox="1"/>
          <p:nvPr/>
        </p:nvSpPr>
        <p:spPr>
          <a:xfrm>
            <a:off x="102637" y="2351314"/>
            <a:ext cx="11952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ln w="0"/>
                <a:solidFill>
                  <a:srgbClr val="00B050"/>
                </a:solidFill>
              </a:rPr>
              <a:t>Из предложенных вариантов выберите   ПОДАТЬ ЗАЯВЛЕНИЕ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02532"/>
            <a:ext cx="6300399" cy="38554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567" y="2918100"/>
            <a:ext cx="6225433" cy="25795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31429" y="5645020"/>
            <a:ext cx="5374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ln w="0"/>
                <a:solidFill>
                  <a:srgbClr val="00B050"/>
                </a:solidFill>
              </a:rPr>
              <a:t>Следуйте инструкции на экране и выбирайте свои варианты ответов </a:t>
            </a:r>
          </a:p>
        </p:txBody>
      </p:sp>
    </p:spTree>
    <p:extLst>
      <p:ext uri="{BB962C8B-B14F-4D97-AF65-F5344CB8AC3E}">
        <p14:creationId xmlns:p14="http://schemas.microsoft.com/office/powerpoint/2010/main" val="3010018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6376" y="365125"/>
            <a:ext cx="3497424" cy="1325563"/>
          </a:xfrm>
        </p:spPr>
        <p:txBody>
          <a:bodyPr/>
          <a:lstStyle/>
          <a:p>
            <a:r>
              <a:rPr lang="ru-RU" b="1" u="sng" dirty="0">
                <a:solidFill>
                  <a:srgbClr val="00B050"/>
                </a:solidFill>
              </a:rPr>
              <a:t>Выберите свой вариант</a:t>
            </a:r>
            <a:r>
              <a:rPr lang="ru-RU" b="1" dirty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5" y="122595"/>
            <a:ext cx="7233407" cy="3031152"/>
          </a:xfrm>
        </p:spPr>
      </p:pic>
      <p:sp>
        <p:nvSpPr>
          <p:cNvPr id="6" name="TextBox 5"/>
          <p:cNvSpPr txBox="1"/>
          <p:nvPr/>
        </p:nvSpPr>
        <p:spPr>
          <a:xfrm>
            <a:off x="7298722" y="4766239"/>
            <a:ext cx="48985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solidFill>
                  <a:srgbClr val="00B050"/>
                </a:solidFill>
              </a:rPr>
              <a:t>Для записи в пришкольный лагерь – выбирайте ДНЕВНОЙ  режим пребывания</a:t>
            </a:r>
            <a:r>
              <a:rPr lang="ru-RU" sz="2000" b="1" dirty="0"/>
              <a:t>    </a:t>
            </a:r>
          </a:p>
          <a:p>
            <a:endParaRPr lang="ru-RU" sz="20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3303180"/>
            <a:ext cx="12192000" cy="55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5" y="3415004"/>
            <a:ext cx="7233407" cy="344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74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6252" y="365125"/>
            <a:ext cx="3788230" cy="2891259"/>
          </a:xfrm>
        </p:spPr>
        <p:txBody>
          <a:bodyPr>
            <a:noAutofit/>
          </a:bodyPr>
          <a:lstStyle/>
          <a:p>
            <a:r>
              <a:rPr lang="ru-RU" sz="2400" b="1" u="sng" dirty="0">
                <a:solidFill>
                  <a:srgbClr val="00B050"/>
                </a:solidFill>
              </a:rPr>
              <a:t>С помощью полосы прокрутки можно выбрать категорию, к которой относится Ваш ребёнок.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34" y="64072"/>
            <a:ext cx="7616635" cy="349336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34" y="3659627"/>
            <a:ext cx="7616635" cy="31983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6252" y="4889481"/>
            <a:ext cx="33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>
                <a:solidFill>
                  <a:srgbClr val="00B050"/>
                </a:solidFill>
              </a:rPr>
              <a:t>Например 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6540759" y="5412701"/>
            <a:ext cx="1735493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406" y="5369885"/>
            <a:ext cx="2393594" cy="146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085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2604" y="365125"/>
            <a:ext cx="4281195" cy="2760630"/>
          </a:xfrm>
        </p:spPr>
        <p:txBody>
          <a:bodyPr>
            <a:normAutofit fontScale="90000"/>
          </a:bodyPr>
          <a:lstStyle/>
          <a:p>
            <a:r>
              <a:rPr lang="ru-RU" sz="2000" b="1" u="sng" dirty="0">
                <a:solidFill>
                  <a:srgbClr val="00B050"/>
                </a:solidFill>
              </a:rPr>
              <a:t>Право на внеочередное и первоочерёдное обеспечение путёвками имеют дети, указанные в</a:t>
            </a:r>
            <a:r>
              <a:rPr lang="ru-RU" sz="2000" b="1" u="sng" dirty="0">
                <a:solidFill>
                  <a:srgbClr val="FF0000"/>
                </a:solidFill>
              </a:rPr>
              <a:t> п.1.2.2. </a:t>
            </a:r>
            <a:r>
              <a:rPr lang="ru-RU" sz="2000" b="1" u="sng" dirty="0">
                <a:solidFill>
                  <a:srgbClr val="00B050"/>
                </a:solidFill>
              </a:rPr>
              <a:t>Административного регламента администрации Всеволожского муниципального района Ленинградской области по предоставлению муниципальной услуги </a:t>
            </a:r>
            <a:br>
              <a:rPr lang="ru-RU" sz="2000" b="1" u="sng" dirty="0">
                <a:solidFill>
                  <a:srgbClr val="00B050"/>
                </a:solidFill>
              </a:rPr>
            </a:br>
            <a:r>
              <a:rPr lang="ru-RU" sz="1800" dirty="0"/>
              <a:t> </a:t>
            </a:r>
            <a:br>
              <a:rPr lang="ru-RU" sz="1800" dirty="0"/>
            </a:br>
            <a:br>
              <a:rPr lang="ru-RU" sz="1800" dirty="0"/>
            </a:br>
            <a:r>
              <a:rPr lang="en-US" sz="1800" dirty="0">
                <a:solidFill>
                  <a:srgbClr val="00B0F0"/>
                </a:solidFill>
                <a:hlinkClick r:id="rId2"/>
              </a:rPr>
              <a:t>https://www.vsevreg.ru/upload/iblock/670/gxito5qvyen5twx1en9oyeky0stbukqx/515.pdf</a:t>
            </a:r>
            <a:endParaRPr lang="ru-RU" sz="1800" dirty="0">
              <a:solidFill>
                <a:srgbClr val="00B0F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952"/>
            <a:ext cx="6586323" cy="348031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3" y="3480318"/>
            <a:ext cx="6466536" cy="337768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11143" y="3480318"/>
            <a:ext cx="4320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>
                <a:solidFill>
                  <a:srgbClr val="00B050"/>
                </a:solidFill>
              </a:rPr>
              <a:t>Выберите ваш вариант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3200400"/>
            <a:ext cx="12192000" cy="559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Стрелка вниз 2"/>
          <p:cNvSpPr/>
          <p:nvPr/>
        </p:nvSpPr>
        <p:spPr>
          <a:xfrm>
            <a:off x="8906847" y="2136710"/>
            <a:ext cx="306354" cy="4665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403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561" y="4703861"/>
            <a:ext cx="4402493" cy="1342377"/>
          </a:xfrm>
        </p:spPr>
        <p:txBody>
          <a:bodyPr>
            <a:normAutofit/>
          </a:bodyPr>
          <a:lstStyle/>
          <a:p>
            <a:r>
              <a:rPr lang="ru-RU" sz="2800" b="1" u="sng" dirty="0">
                <a:solidFill>
                  <a:srgbClr val="00B050"/>
                </a:solidFill>
              </a:rPr>
              <a:t>Выберите удобный для Вас вариант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2" y="0"/>
            <a:ext cx="6666473" cy="450668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002" y="0"/>
            <a:ext cx="5156872" cy="5163667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6858000" y="0"/>
            <a:ext cx="55984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096784" y="5163667"/>
            <a:ext cx="50260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>
                <a:solidFill>
                  <a:srgbClr val="00B050"/>
                </a:solidFill>
              </a:rPr>
              <a:t>Подготовьте необходимые документы и переходите к заявлению</a:t>
            </a:r>
          </a:p>
        </p:txBody>
      </p:sp>
    </p:spTree>
    <p:extLst>
      <p:ext uri="{BB962C8B-B14F-4D97-AF65-F5344CB8AC3E}">
        <p14:creationId xmlns:p14="http://schemas.microsoft.com/office/powerpoint/2010/main" val="1796103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131"/>
            <a:ext cx="3284343" cy="4351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109" y="90131"/>
            <a:ext cx="3357720" cy="29338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869" y="90131"/>
            <a:ext cx="3291065" cy="2777417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3694922" y="0"/>
            <a:ext cx="83976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061649" y="0"/>
            <a:ext cx="83975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0" y="4665306"/>
            <a:ext cx="12192000" cy="93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3894" y="4926563"/>
            <a:ext cx="11000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>
                <a:solidFill>
                  <a:srgbClr val="00B050"/>
                </a:solidFill>
              </a:rPr>
              <a:t>Проверьте Ваши данные и, если они правильные – нажимайте кнопку </a:t>
            </a:r>
            <a:r>
              <a:rPr lang="ru-RU" sz="2400" b="1" u="sng" dirty="0">
                <a:solidFill>
                  <a:srgbClr val="0070C0"/>
                </a:solidFill>
              </a:rPr>
              <a:t>ВЕРНО</a:t>
            </a:r>
            <a:r>
              <a:rPr lang="ru-RU" sz="2400" b="1" u="sng" dirty="0">
                <a:solidFill>
                  <a:srgbClr val="00B050"/>
                </a:solidFill>
              </a:rPr>
              <a:t>, если требуется изменение данных – нажимайте </a:t>
            </a:r>
            <a:r>
              <a:rPr lang="ru-RU" sz="2400" b="1" u="sng" dirty="0">
                <a:solidFill>
                  <a:srgbClr val="00B0F0"/>
                </a:solidFill>
              </a:rPr>
              <a:t>РЕДАКТИРОВАТЬ</a:t>
            </a:r>
            <a:r>
              <a:rPr lang="ru-RU" sz="2400" b="1" u="sng" dirty="0">
                <a:solidFill>
                  <a:srgbClr val="00B05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8054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32" y="77671"/>
            <a:ext cx="5571168" cy="433873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22" y="77670"/>
            <a:ext cx="6051789" cy="4338737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5859624" y="0"/>
            <a:ext cx="74645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4563" y="4721290"/>
            <a:ext cx="5085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>
                <a:solidFill>
                  <a:srgbClr val="00B050"/>
                </a:solidFill>
              </a:rPr>
              <a:t>Выбирайте свой вариант ответа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32849" y="4655976"/>
            <a:ext cx="5430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rgbClr val="00B050"/>
                </a:solidFill>
              </a:rPr>
              <a:t>Проверьте Ваши данные и, если они правильные – нажимайте кнопку </a:t>
            </a:r>
            <a:r>
              <a:rPr lang="ru-RU" b="1" u="sng" dirty="0">
                <a:solidFill>
                  <a:srgbClr val="0070C0"/>
                </a:solidFill>
              </a:rPr>
              <a:t>ВЕРНО</a:t>
            </a:r>
            <a:r>
              <a:rPr lang="ru-RU" b="1" u="sng" dirty="0">
                <a:solidFill>
                  <a:srgbClr val="00B050"/>
                </a:solidFill>
              </a:rPr>
              <a:t>, если требуется изменение данных – нажимайте </a:t>
            </a:r>
            <a:r>
              <a:rPr lang="ru-RU" b="1" u="sng" dirty="0">
                <a:solidFill>
                  <a:srgbClr val="00B0F0"/>
                </a:solidFill>
              </a:rPr>
              <a:t>РЕДАКТИРОВАТЬ</a:t>
            </a:r>
            <a:r>
              <a:rPr lang="ru-RU" b="1" u="sng" dirty="0">
                <a:solidFill>
                  <a:srgbClr val="00B050"/>
                </a:solidFill>
              </a:rPr>
              <a:t>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475445" y="1334278"/>
            <a:ext cx="509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Ленинградская область, Всеволожский район, ул.  Необходимая, д. 0 кв. 0</a:t>
            </a:r>
          </a:p>
        </p:txBody>
      </p:sp>
    </p:spTree>
    <p:extLst>
      <p:ext uri="{BB962C8B-B14F-4D97-AF65-F5344CB8AC3E}">
        <p14:creationId xmlns:p14="http://schemas.microsoft.com/office/powerpoint/2010/main" val="3938169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726"/>
            <a:ext cx="6103729" cy="3595681"/>
          </a:xfrm>
        </p:spPr>
      </p:pic>
      <p:sp>
        <p:nvSpPr>
          <p:cNvPr id="5" name="TextBox 4"/>
          <p:cNvSpPr txBox="1"/>
          <p:nvPr/>
        </p:nvSpPr>
        <p:spPr>
          <a:xfrm>
            <a:off x="634482" y="2291593"/>
            <a:ext cx="4189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Иванов Иван                                                    12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2" y="3723407"/>
            <a:ext cx="6083987" cy="3022626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0" y="3554963"/>
            <a:ext cx="12192000" cy="93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3853" y="4817500"/>
            <a:ext cx="4049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Иванов Иван                                                                   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22098" y="2460870"/>
            <a:ext cx="5010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>
                <a:solidFill>
                  <a:srgbClr val="00B050"/>
                </a:solidFill>
              </a:rPr>
              <a:t>Выберите ребёнка, для которого оформляете путёвку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22098" y="3723407"/>
            <a:ext cx="4795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>
                <a:solidFill>
                  <a:srgbClr val="00B050"/>
                </a:solidFill>
              </a:rPr>
              <a:t>И нажмите     ПРОДОЛЖИТЬ</a:t>
            </a:r>
          </a:p>
        </p:txBody>
      </p:sp>
    </p:spTree>
    <p:extLst>
      <p:ext uri="{BB962C8B-B14F-4D97-AF65-F5344CB8AC3E}">
        <p14:creationId xmlns:p14="http://schemas.microsoft.com/office/powerpoint/2010/main" val="1194597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977" y="99229"/>
            <a:ext cx="5159829" cy="67587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908" y="1"/>
            <a:ext cx="5791092" cy="4786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75852" y="5094514"/>
            <a:ext cx="69326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u="sng" dirty="0">
                <a:solidFill>
                  <a:srgbClr val="00B050"/>
                </a:solidFill>
              </a:rPr>
              <a:t>Укажите желаемый период </a:t>
            </a:r>
          </a:p>
          <a:p>
            <a:pPr algn="r"/>
            <a:r>
              <a:rPr lang="ru-RU" sz="2400" b="1" u="sng" dirty="0">
                <a:solidFill>
                  <a:srgbClr val="00B050"/>
                </a:solidFill>
              </a:rPr>
              <a:t>пребывания ребёнка в лагере</a:t>
            </a:r>
          </a:p>
          <a:p>
            <a:pPr algn="r"/>
            <a:endParaRPr lang="ru-RU" sz="2400" b="1" u="sng" dirty="0">
              <a:solidFill>
                <a:srgbClr val="00B050"/>
              </a:solidFill>
            </a:endParaRPr>
          </a:p>
          <a:p>
            <a:r>
              <a:rPr lang="ru-RU" sz="2400" b="1" u="sng" dirty="0">
                <a:solidFill>
                  <a:srgbClr val="00B050"/>
                </a:solidFill>
              </a:rPr>
              <a:t>Проверьте данные ребёнка</a:t>
            </a:r>
          </a:p>
          <a:p>
            <a:pPr algn="r"/>
            <a:endParaRPr lang="ru-RU" sz="2400" b="1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79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780" y="1103806"/>
            <a:ext cx="7409718" cy="4305156"/>
          </a:xfrm>
        </p:spPr>
      </p:pic>
      <p:sp>
        <p:nvSpPr>
          <p:cNvPr id="8" name="TextBox 7"/>
          <p:cNvSpPr txBox="1"/>
          <p:nvPr/>
        </p:nvSpPr>
        <p:spPr>
          <a:xfrm>
            <a:off x="446411" y="998375"/>
            <a:ext cx="11290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>
                <a:solidFill>
                  <a:srgbClr val="00B050"/>
                </a:solidFill>
              </a:rPr>
              <a:t>1 смена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1766" y="298580"/>
            <a:ext cx="981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>
                <a:solidFill>
                  <a:srgbClr val="00B050"/>
                </a:solidFill>
              </a:rPr>
              <a:t>График смен в лагере «Молоды патриоты России»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D88FDD1-7B75-4D47-A6CA-D231355C30F8}"/>
              </a:ext>
            </a:extLst>
          </p:cNvPr>
          <p:cNvSpPr/>
          <p:nvPr/>
        </p:nvSpPr>
        <p:spPr>
          <a:xfrm>
            <a:off x="3125753" y="2976465"/>
            <a:ext cx="1483569" cy="27991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28.05.2025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594F77A-65DB-4239-8AE3-413C80658BF4}"/>
              </a:ext>
            </a:extLst>
          </p:cNvPr>
          <p:cNvSpPr/>
          <p:nvPr/>
        </p:nvSpPr>
        <p:spPr>
          <a:xfrm>
            <a:off x="6347922" y="2976465"/>
            <a:ext cx="1483569" cy="27991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27.06.2025</a:t>
            </a:r>
          </a:p>
        </p:txBody>
      </p:sp>
    </p:spTree>
    <p:extLst>
      <p:ext uri="{BB962C8B-B14F-4D97-AF65-F5344CB8AC3E}">
        <p14:creationId xmlns:p14="http://schemas.microsoft.com/office/powerpoint/2010/main" val="1745251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00" y="83311"/>
            <a:ext cx="6070985" cy="416211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70" y="83311"/>
            <a:ext cx="4842830" cy="53956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1886" y="4469363"/>
            <a:ext cx="6214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>
                <a:solidFill>
                  <a:srgbClr val="00B050"/>
                </a:solidFill>
              </a:rPr>
              <a:t>Укажите в какой школе учится Ваш ребёнок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68560" y="5038530"/>
            <a:ext cx="440404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solidFill>
                  <a:srgbClr val="00B050"/>
                </a:solidFill>
              </a:rPr>
              <a:t>Прикрепите справку о регистрации ребёнка во Всеволожском районе.</a:t>
            </a:r>
          </a:p>
          <a:p>
            <a:pPr algn="ctr"/>
            <a:r>
              <a:rPr lang="ru-RU" sz="2000" b="1" u="sng" dirty="0">
                <a:solidFill>
                  <a:srgbClr val="00B050"/>
                </a:solidFill>
              </a:rPr>
              <a:t>И</a:t>
            </a:r>
          </a:p>
          <a:p>
            <a:r>
              <a:rPr lang="ru-RU" sz="2000" b="1" u="sng" dirty="0">
                <a:solidFill>
                  <a:srgbClr val="00B050"/>
                </a:solidFill>
              </a:rPr>
              <a:t>Документ, подтверждающий право на получение бесплатной путёвки.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937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677" y="74645"/>
            <a:ext cx="7274767" cy="327205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86612" y="5066521"/>
            <a:ext cx="4627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>
                <a:solidFill>
                  <a:srgbClr val="00B050"/>
                </a:solidFill>
              </a:rPr>
              <a:t>Обязательные документы для получения бесплатной путёвки!!!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21290" y="3694922"/>
            <a:ext cx="70166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>
                <a:solidFill>
                  <a:srgbClr val="00B050"/>
                </a:solidFill>
              </a:rPr>
              <a:t>Среди подразделений оказывающих муниципальную услугу выберите </a:t>
            </a:r>
          </a:p>
          <a:p>
            <a:r>
              <a:rPr lang="ru-RU" sz="2400" b="1" u="sng" dirty="0">
                <a:solidFill>
                  <a:srgbClr val="00B0F0"/>
                </a:solidFill>
              </a:rPr>
              <a:t>Администрация Всеволожского муниципального района Ленинградской области </a:t>
            </a:r>
            <a:r>
              <a:rPr lang="ru-RU" sz="1600" b="1" u="sng" dirty="0">
                <a:solidFill>
                  <a:srgbClr val="00B050"/>
                </a:solidFill>
              </a:rPr>
              <a:t>(любым удобным способом)</a:t>
            </a:r>
            <a:endParaRPr lang="ru-RU" sz="2400" b="1" u="sng" dirty="0">
              <a:solidFill>
                <a:srgbClr val="00B05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75" y="300430"/>
            <a:ext cx="3840927" cy="432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02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6" y="1296956"/>
            <a:ext cx="6083950" cy="40418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917" y="1296956"/>
            <a:ext cx="5571026" cy="4041876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6372808" y="1227837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84787" y="5579706"/>
            <a:ext cx="51598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>
                <a:solidFill>
                  <a:srgbClr val="00B050"/>
                </a:solidFill>
              </a:rPr>
              <a:t>Всё!!!</a:t>
            </a:r>
          </a:p>
          <a:p>
            <a:r>
              <a:rPr lang="ru-RU" sz="2400" b="1" u="sng" dirty="0">
                <a:solidFill>
                  <a:srgbClr val="00B050"/>
                </a:solidFill>
              </a:rPr>
              <a:t>Заявление можно отправлять!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128588" y="5124228"/>
            <a:ext cx="46373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>
                <a:solidFill>
                  <a:srgbClr val="00B050"/>
                </a:solidFill>
              </a:rPr>
              <a:t>Остаётся ждать ответа.</a:t>
            </a:r>
          </a:p>
          <a:p>
            <a:endParaRPr lang="ru-RU" sz="2400" b="1" u="sng" dirty="0">
              <a:solidFill>
                <a:srgbClr val="00B050"/>
              </a:solidFill>
            </a:endParaRPr>
          </a:p>
          <a:p>
            <a:r>
              <a:rPr lang="ru-RU" sz="2400" b="1" u="sng" dirty="0">
                <a:solidFill>
                  <a:srgbClr val="00B050"/>
                </a:solidFill>
              </a:rPr>
              <a:t>В течение 6 рабочих дней Вы получите ответ на Ваш запрос.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3853" y="214604"/>
            <a:ext cx="114486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>
                <a:solidFill>
                  <a:srgbClr val="00B050"/>
                </a:solidFill>
              </a:rPr>
              <a:t>Перед отправкой заявления УБЕДИТЕСЬ, что Вы подгрузили необходимые документы:</a:t>
            </a:r>
          </a:p>
          <a:p>
            <a:pPr marL="342900" indent="-342900">
              <a:buAutoNum type="arabicPeriod"/>
            </a:pPr>
            <a:r>
              <a:rPr lang="ru-RU" sz="2000" b="1" u="sng" dirty="0">
                <a:solidFill>
                  <a:srgbClr val="FF0000"/>
                </a:solidFill>
              </a:rPr>
              <a:t>Справку, подтверждающую регистрацию ребёнка во Всеволожском районе;</a:t>
            </a:r>
          </a:p>
          <a:p>
            <a:pPr marL="342900" indent="-342900">
              <a:buAutoNum type="arabicPeriod"/>
            </a:pPr>
            <a:r>
              <a:rPr lang="ru-RU" sz="2000" b="1" u="sng" dirty="0">
                <a:solidFill>
                  <a:srgbClr val="FF0000"/>
                </a:solidFill>
              </a:rPr>
              <a:t>Документ, подтверждающий категорию ребёнка.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81831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302</Words>
  <Application>Microsoft Office PowerPoint</Application>
  <PresentationFormat>Широкоэкранный</PresentationFormat>
  <Paragraphs>42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Выберите свой вариант </vt:lpstr>
      <vt:lpstr>С помощью полосы прокрутки можно выбрать категорию, к которой относится Ваш ребёнок.</vt:lpstr>
      <vt:lpstr>Право на внеочередное и первоочерёдное обеспечение путёвками имеют дети, указанные в п.1.2.2. Административного регламента администрации Всеволожского муниципального района Ленинградской области по предоставлению муниципальной услуги     https://www.vsevreg.ru/upload/iblock/670/gxito5qvyen5twx1en9oyeky0stbukqx/515.pdf</vt:lpstr>
      <vt:lpstr>Выберите удобный для Вас вариант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Кузнецова</dc:creator>
  <cp:lastModifiedBy>Денис Леванов</cp:lastModifiedBy>
  <cp:revision>28</cp:revision>
  <dcterms:created xsi:type="dcterms:W3CDTF">2025-03-03T11:28:58Z</dcterms:created>
  <dcterms:modified xsi:type="dcterms:W3CDTF">2025-05-03T14:28:43Z</dcterms:modified>
</cp:coreProperties>
</file>